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78" r:id="rId4"/>
    <p:sldId id="282" r:id="rId5"/>
    <p:sldId id="271" r:id="rId6"/>
    <p:sldId id="284" r:id="rId7"/>
    <p:sldId id="285" r:id="rId8"/>
    <p:sldId id="286" r:id="rId9"/>
    <p:sldId id="288" r:id="rId10"/>
    <p:sldId id="287" r:id="rId11"/>
    <p:sldId id="289" r:id="rId12"/>
    <p:sldId id="290" r:id="rId13"/>
    <p:sldId id="280" r:id="rId14"/>
    <p:sldId id="291" r:id="rId15"/>
    <p:sldId id="298" r:id="rId16"/>
    <p:sldId id="299" r:id="rId17"/>
    <p:sldId id="306" r:id="rId18"/>
    <p:sldId id="300" r:id="rId19"/>
    <p:sldId id="294" r:id="rId20"/>
    <p:sldId id="292" r:id="rId21"/>
    <p:sldId id="296" r:id="rId22"/>
    <p:sldId id="297" r:id="rId23"/>
    <p:sldId id="267" r:id="rId24"/>
    <p:sldId id="304" r:id="rId25"/>
    <p:sldId id="302" r:id="rId26"/>
    <p:sldId id="307" r:id="rId27"/>
    <p:sldId id="301" r:id="rId28"/>
    <p:sldId id="257" r:id="rId29"/>
    <p:sldId id="263" r:id="rId30"/>
    <p:sldId id="293" r:id="rId31"/>
    <p:sldId id="277" r:id="rId32"/>
    <p:sldId id="26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ABCF35-056C-4D89-811F-A45125ACDCF3}" v="2" dt="2021-07-08T15:39:21.0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E9CB4-7346-4AE4-A208-60854C30DD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F179C-4BD3-4EC4-804D-27E6FE5F4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CABE3-2EFA-4C23-BE04-F73EC7697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D8339-D975-4E64-BEEE-E8A65F7EB89B}" type="datetimeFigureOut">
              <a:rPr lang="en-GB" smtClean="0"/>
              <a:t>08/07/2021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B674F-926A-405E-A433-53E15ABD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63921-53F6-4D84-A5F0-DF76D874F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C939-887A-4F35-92D1-8A93C2311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198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B3194-C033-44EF-89C8-257CAE422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9BF08-918A-4CFE-912F-FBC71C88D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88D09-12C7-4250-9781-8A9C311F0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D8339-D975-4E64-BEEE-E8A65F7EB89B}" type="datetimeFigureOut">
              <a:rPr lang="en-GB" smtClean="0"/>
              <a:t>08/07/2021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E11AA-D4D0-48CC-B34B-0437D8F31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8DDA2-80C2-4560-9489-AE9B85C95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C939-887A-4F35-92D1-8A93C2311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128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5CBB5C-0EE0-4D80-8051-5CC309E29A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C749E6-8065-4A65-A2F6-FDB5C524B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6CA4E-D841-4A71-9A97-8AEE0ECE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D8339-D975-4E64-BEEE-E8A65F7EB89B}" type="datetimeFigureOut">
              <a:rPr lang="en-GB" smtClean="0"/>
              <a:t>08/07/2021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F8132-6CFB-4F75-963D-D03F238E5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83BF8-FD3C-4806-B97B-EA39290AC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C939-887A-4F35-92D1-8A93C2311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825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99DEB-9FF5-4A9B-B4D9-174FA9329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BE478-1740-4995-9B02-18E424F06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2B1BB-3192-48C8-AF59-24D81817D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D8339-D975-4E64-BEEE-E8A65F7EB89B}" type="datetimeFigureOut">
              <a:rPr lang="en-GB" smtClean="0"/>
              <a:t>08/07/2021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2FDE1-FA4F-4E54-A124-FB2DD9C86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15382-87E3-4A0D-908B-A19F4E83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C939-887A-4F35-92D1-8A93C2311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566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F3FCA-E960-4A7D-9DC2-F9CB5C0A0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86508-CFDD-45EE-8869-3F148C759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44BB9-46A3-4B00-AD60-053736A02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D8339-D975-4E64-BEEE-E8A65F7EB89B}" type="datetimeFigureOut">
              <a:rPr lang="en-GB" smtClean="0"/>
              <a:t>08/07/2021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5094E-330C-47C9-A673-973D84428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2ECE3-F3ED-4D27-A06A-5B65E6DCB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C939-887A-4F35-92D1-8A93C2311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415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6597D-C3CB-4A78-AC94-D9C6A0766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4DDCE-5200-4EAA-BF92-DFC16D611B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8CCA0-5DE9-4F8F-AE28-FD7EF19D3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F8DFB-1DBD-4DA2-A95D-2C99EC75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D8339-D975-4E64-BEEE-E8A65F7EB89B}" type="datetimeFigureOut">
              <a:rPr lang="en-GB" smtClean="0"/>
              <a:t>08/07/2021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2CFE9-A94F-47AF-A7E1-B50419670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14501-A1DB-48BF-8B02-0BC4E81E3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C939-887A-4F35-92D1-8A93C2311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616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2914C-8DA8-4745-983F-E4B8738C0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230EA-3E05-474E-89DB-F1B8EC3FD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B32A3-8DF1-4D34-A599-9555DE546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05DDF2-A01E-4A9C-A72C-5A02F8DB74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7BFC2D-E58B-4A74-863B-77BBBB0A1E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099DC1-5045-4319-B308-133B105CC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D8339-D975-4E64-BEEE-E8A65F7EB89B}" type="datetimeFigureOut">
              <a:rPr lang="en-GB" smtClean="0"/>
              <a:t>08/07/2021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89AE54-1559-42A7-B307-2025A81A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54107B-C45F-4144-BAC6-A2EBC9CD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C939-887A-4F35-92D1-8A93C2311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061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5B239-4F66-42E6-91F0-4BD76A51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075AB8-DC96-466A-AD4E-CEDE117EF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D8339-D975-4E64-BEEE-E8A65F7EB89B}" type="datetimeFigureOut">
              <a:rPr lang="en-GB" smtClean="0"/>
              <a:t>08/07/2021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BEFD02-26F2-4AF3-8D35-251A48EE1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35BAF-2DD1-4DB7-B98E-F924D3F78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C939-887A-4F35-92D1-8A93C2311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391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675DCB-D2BB-4D9A-9192-188D732B4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D8339-D975-4E64-BEEE-E8A65F7EB89B}" type="datetimeFigureOut">
              <a:rPr lang="en-GB" smtClean="0"/>
              <a:t>08/07/2021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2EFDF-EDA3-4D76-B122-F9FEBBF16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D123F-D165-4CE1-AAF1-665A0579E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C939-887A-4F35-92D1-8A93C2311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174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C944E-7B6B-4C6E-B9ED-34D3F3294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1C5E7-DCC8-47F6-8F05-581CDBABC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EA61CA-66A8-4060-BD33-C1972DE6A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99A68-B281-4794-8EA1-A557CA37D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D8339-D975-4E64-BEEE-E8A65F7EB89B}" type="datetimeFigureOut">
              <a:rPr lang="en-GB" smtClean="0"/>
              <a:t>08/07/2021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0C66C-8586-47C0-A4C4-49F0464EC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FD265-40E5-4358-B708-78DB5E6CA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C939-887A-4F35-92D1-8A93C2311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175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AAD0-9752-4E7A-8826-0CCD7FAAE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B9D4BC-D531-4683-AE18-2FE9E30E1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CDE8D0-3455-4DE3-9995-77ED38DF50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1AA12-21CA-4908-9296-DEAE80C31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D8339-D975-4E64-BEEE-E8A65F7EB89B}" type="datetimeFigureOut">
              <a:rPr lang="en-GB" smtClean="0"/>
              <a:t>08/07/2021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7F6D9-0649-4A33-BD3C-47CF9126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FBACA-BBBD-418B-A5EA-775FA9F9E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C939-887A-4F35-92D1-8A93C2311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71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E277FA-4ED9-48A1-9F52-DA572876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3329B-F16B-436F-B092-78AC39E09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71F56-542A-405A-B226-28850F06F1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D8339-D975-4E64-BEEE-E8A65F7EB89B}" type="datetimeFigureOut">
              <a:rPr lang="en-GB" smtClean="0"/>
              <a:t>08/07/2021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2E381-91DB-441F-AC17-BADE8A64B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5E895-72BA-42F6-B3E0-5729BE806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2C939-887A-4F35-92D1-8A93C2311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35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7E53A-1952-45E6-BC3B-E3C5824BCC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en-GB" sz="4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BA75A4-C589-4CDB-9E4D-E9890ECCE9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US" sz="3200" dirty="0">
                <a:latin typeface="Comic Sans MS" panose="030F0702030302020204" pitchFamily="66" charset="0"/>
              </a:rPr>
              <a:t>Stop Motion Animation Workshop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UK Primary School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Friday 25</a:t>
            </a:r>
            <a:r>
              <a:rPr lang="en-US" sz="3200" baseline="30000" dirty="0">
                <a:latin typeface="Comic Sans MS" panose="030F0702030302020204" pitchFamily="66" charset="0"/>
              </a:rPr>
              <a:t>th</a:t>
            </a:r>
            <a:r>
              <a:rPr lang="en-US" sz="3200" dirty="0">
                <a:latin typeface="Comic Sans MS" panose="030F0702030302020204" pitchFamily="66" charset="0"/>
              </a:rPr>
              <a:t> June 2021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E3AAB2-F9EA-4A32-9E7C-CFF218EAFFA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1122362"/>
            <a:ext cx="7875906" cy="247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5680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42980-1F14-49AE-8A99-64EA5666572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We thought about things we could not make but we could paint, like backdrops . . .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FAE20D2-D082-4B10-9D49-9D7676231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838199" y="1690682"/>
            <a:ext cx="5257798" cy="47650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71003F-8BD8-4327-AD9F-72AD8FAB0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95998" y="1690682"/>
            <a:ext cx="5257800" cy="476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49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B1CF7-78EF-43BA-BBB3-82B5D0CBFCB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And we added the props to the backdrop . . .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49284F63-D560-470D-8392-00D0E2666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37730" y="441027"/>
            <a:ext cx="4590618" cy="7513078"/>
          </a:xfr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50004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E86E5-6E98-4FE3-9AF9-E5568695278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We made some people . . .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 descr="A picture containing grass, outdoor, green, toy&#10;&#10;Description automatically generated">
            <a:extLst>
              <a:ext uri="{FF2B5EF4-FFF2-40B4-BE49-F238E27FC236}">
                <a16:creationId xmlns:a16="http://schemas.microsoft.com/office/drawing/2014/main" id="{10A7B7B5-7185-4E28-8019-E7CEEB12F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609" y="1824230"/>
            <a:ext cx="6924782" cy="4592144"/>
          </a:xfrm>
        </p:spPr>
      </p:pic>
    </p:spTree>
    <p:extLst>
      <p:ext uri="{BB962C8B-B14F-4D97-AF65-F5344CB8AC3E}">
        <p14:creationId xmlns:p14="http://schemas.microsoft.com/office/powerpoint/2010/main" val="2610313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AB479-5A02-4F8F-A476-5F1E594A33B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And we made a short film . . .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Recycling">
            <a:hlinkClick r:id="" action="ppaction://media"/>
            <a:extLst>
              <a:ext uri="{FF2B5EF4-FFF2-40B4-BE49-F238E27FC236}">
                <a16:creationId xmlns:a16="http://schemas.microsoft.com/office/drawing/2014/main" id="{E30CD93F-AA93-4607-AADC-72FC01EDA3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3228" y="1846173"/>
            <a:ext cx="6145159" cy="4351338"/>
          </a:xfrm>
        </p:spPr>
      </p:pic>
    </p:spTree>
    <p:extLst>
      <p:ext uri="{BB962C8B-B14F-4D97-AF65-F5344CB8AC3E}">
        <p14:creationId xmlns:p14="http://schemas.microsoft.com/office/powerpoint/2010/main" val="86660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3EED0-8481-4B8F-844E-B95FF19259D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And we added sound . . .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Recycling with audio 1">
            <a:hlinkClick r:id="" action="ppaction://media"/>
            <a:extLst>
              <a:ext uri="{FF2B5EF4-FFF2-40B4-BE49-F238E27FC236}">
                <a16:creationId xmlns:a16="http://schemas.microsoft.com/office/drawing/2014/main" id="{9D4AB036-B9DD-4779-849F-831F806442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1825625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15264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C55D2-8493-4627-8148-BDAFED67E8A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And we decided we needed titles and credits . . .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12E6F-07F0-44CB-8169-EE806DE67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  <a:p>
            <a:r>
              <a:rPr lang="en-US" dirty="0">
                <a:latin typeface="Comic Sans MS" panose="030F0702030302020204" pitchFamily="66" charset="0"/>
              </a:rPr>
              <a:t>BUT for the program you are using, titles</a:t>
            </a:r>
            <a:r>
              <a:rPr lang="en-US" b="1" dirty="0">
                <a:latin typeface="Comic Sans MS" panose="030F0702030302020204" pitchFamily="66" charset="0"/>
              </a:rPr>
              <a:t> HAVE TO BE FILMED BEFORE THE FILM ! ! !</a:t>
            </a: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b="1" dirty="0">
                <a:latin typeface="Comic Sans MS" panose="030F0702030302020204" pitchFamily="66" charset="0"/>
              </a:rPr>
              <a:t>Oh dear!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So we made a new film and</a:t>
            </a:r>
          </a:p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 filmed it outside.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23BB6-BF7E-4734-ADBA-0CDD859F0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475" y="3056980"/>
            <a:ext cx="4800600" cy="31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75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DE644-2BFA-47E0-A3C0-9990477D699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Farming Film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Farming">
            <a:hlinkClick r:id="" action="ppaction://media"/>
            <a:extLst>
              <a:ext uri="{FF2B5EF4-FFF2-40B4-BE49-F238E27FC236}">
                <a16:creationId xmlns:a16="http://schemas.microsoft.com/office/drawing/2014/main" id="{A4CAD90B-BCDD-4136-8D37-7C8AA69A7E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8200" y="1690688"/>
            <a:ext cx="7975600" cy="4486275"/>
          </a:xfrm>
        </p:spPr>
      </p:pic>
    </p:spTree>
    <p:extLst>
      <p:ext uri="{BB962C8B-B14F-4D97-AF65-F5344CB8AC3E}">
        <p14:creationId xmlns:p14="http://schemas.microsoft.com/office/powerpoint/2010/main" val="357172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2E5A7-9267-4690-AAE9-92C19BF0063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But we missed something! What should come next?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7" name="Credits 3">
            <a:hlinkClick r:id="" action="ppaction://media"/>
            <a:extLst>
              <a:ext uri="{FF2B5EF4-FFF2-40B4-BE49-F238E27FC236}">
                <a16:creationId xmlns:a16="http://schemas.microsoft.com/office/drawing/2014/main" id="{66478CD2-0AC6-4239-96CE-C13E677EFC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1538" y="1790700"/>
            <a:ext cx="8135937" cy="4576763"/>
          </a:xfrm>
        </p:spPr>
      </p:pic>
    </p:spTree>
    <p:extLst>
      <p:ext uri="{BB962C8B-B14F-4D97-AF65-F5344CB8AC3E}">
        <p14:creationId xmlns:p14="http://schemas.microsoft.com/office/powerpoint/2010/main" val="291574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5C71A-76FB-4164-A486-05B3E7D26E3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For the audio . . .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7937A-E23F-4AD1-A0AD-F52287760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We made some music.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We wrote a script.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We recorded music and narration</a:t>
            </a:r>
          </a:p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together in ONE take.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CB81D-F1AF-48ED-921D-548B369D8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848" y="1027906"/>
            <a:ext cx="3391952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29B8E-301E-4944-8F50-6BBC3E1EB56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If you are filming outside . . .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67600-E226-420D-B762-00C28A68C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You MUST pick a clean, safe place – check for anything that looks dirty or dangerous and show your teacher.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When your teacher says the place is safe, think about how you can position your characters and your props.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Practice your story A LOT before you start filming.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Think very carefully about what you touch, if you are not sure check with your teacher.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ALWAYS wash your hands as soon as you go back inside.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282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41C94-D402-4478-98D1-C252C0E1B72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How to turn your story into a film . . . </a:t>
            </a:r>
            <a:endParaRPr lang="en-GB" dirty="0"/>
          </a:p>
        </p:txBody>
      </p:sp>
      <p:pic>
        <p:nvPicPr>
          <p:cNvPr id="4" name="Sunshine">
            <a:hlinkClick r:id="" action="ppaction://media"/>
            <a:extLst>
              <a:ext uri="{FF2B5EF4-FFF2-40B4-BE49-F238E27FC236}">
                <a16:creationId xmlns:a16="http://schemas.microsoft.com/office/drawing/2014/main" id="{56BB2A75-2A77-44D2-A14D-5288C33B4DD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045" t="4216" r="5045" b="4216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01177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B4D66-35C9-4F9A-9D3C-6AE0E2E265F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For the film-making you will need to follow these instructions . . .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2B854-11A0-4BD5-AC89-5FA985763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sz="3200" dirty="0">
                <a:latin typeface="Comic Sans MS" panose="030F0702030302020204" pitchFamily="66" charset="0"/>
              </a:rPr>
              <a:t>Tap Stop Motion Studio in apps.</a:t>
            </a:r>
          </a:p>
          <a:p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US" sz="3200" dirty="0">
                <a:latin typeface="Comic Sans MS" panose="030F0702030302020204" pitchFamily="66" charset="0"/>
              </a:rPr>
              <a:t>Tap New Movie.</a:t>
            </a:r>
          </a:p>
          <a:p>
            <a:endParaRPr lang="en-US" sz="3200" dirty="0">
              <a:latin typeface="Comic Sans MS" panose="030F0702030302020204" pitchFamily="66" charset="0"/>
            </a:endParaRPr>
          </a:p>
          <a:p>
            <a:r>
              <a:rPr lang="en-US" sz="3200" dirty="0">
                <a:latin typeface="Comic Sans MS" panose="030F0702030302020204" pitchFamily="66" charset="0"/>
              </a:rPr>
              <a:t>Tap red button to take a shot, move an object, take another shot, move an object, take another shot . . . </a:t>
            </a:r>
            <a:endParaRPr lang="en-GB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F2EA1-F1A7-4584-AD07-CF7BDD2CB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100" y="1690688"/>
            <a:ext cx="1844868" cy="245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95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4B8C9-F3E0-410A-A784-962030CB062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Let’s do a demo of filming . . .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944A436-A423-48D4-8956-A7C31C15D3B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80" y="1690688"/>
            <a:ext cx="717804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79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E0C6F-DBBA-453A-ADFE-7AF2CB9D68A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Let’s do a demo of recording sound . . .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55FA4D-48E2-49D1-A9EB-6CEA709B9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7133" y="1690688"/>
            <a:ext cx="7257030" cy="452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56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F8D73-E413-4985-980C-62109088FC5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What we learned . . .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6452E-143B-4102-81D8-648FB92D9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You need AT LEAST two people – one to film and one to move objects.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Five frames make one second so to make a shining sun you could make four suns and interchange them.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A 5 second film is 25 frames and that takes about 5 minutes to make.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064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473E8-3A7F-4F25-859F-F0864BA51D9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A shining sun . . . </a:t>
            </a:r>
            <a:endParaRPr lang="en-GB" dirty="0"/>
          </a:p>
        </p:txBody>
      </p:sp>
      <p:pic>
        <p:nvPicPr>
          <p:cNvPr id="5" name="Sunshine">
            <a:hlinkClick r:id="" action="ppaction://media"/>
            <a:extLst>
              <a:ext uri="{FF2B5EF4-FFF2-40B4-BE49-F238E27FC236}">
                <a16:creationId xmlns:a16="http://schemas.microsoft.com/office/drawing/2014/main" id="{70AC33F9-5A05-4AA9-9B3F-410F76B21FB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629" r="50998"/>
          <a:stretch>
            <a:fillRect/>
          </a:stretch>
        </p:blipFill>
        <p:spPr>
          <a:xfrm>
            <a:off x="4296000" y="1852970"/>
            <a:ext cx="3708000" cy="4263033"/>
          </a:xfrm>
        </p:spPr>
      </p:pic>
    </p:spTree>
    <p:extLst>
      <p:ext uri="{BB962C8B-B14F-4D97-AF65-F5344CB8AC3E}">
        <p14:creationId xmlns:p14="http://schemas.microsoft.com/office/powerpoint/2010/main" val="64024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8CB9B-C31E-4029-A4D2-58FEF930819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This is actually FOUR suns . . .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8ECEE-4636-46E5-B8A1-DC47DFD71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 dirty="0"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pic>
        <p:nvPicPr>
          <p:cNvPr id="4" name="How to">
            <a:hlinkClick r:id="" action="ppaction://media"/>
            <a:extLst>
              <a:ext uri="{FF2B5EF4-FFF2-40B4-BE49-F238E27FC236}">
                <a16:creationId xmlns:a16="http://schemas.microsoft.com/office/drawing/2014/main" id="{391E59E8-9C2D-45F4-BAA9-11A0461D6F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7017" y="1690688"/>
            <a:ext cx="7236178" cy="407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1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473E8-3A7F-4F25-859F-F0864BA51D9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A shining sun . . . </a:t>
            </a:r>
            <a:endParaRPr lang="en-GB" dirty="0"/>
          </a:p>
        </p:txBody>
      </p:sp>
      <p:pic>
        <p:nvPicPr>
          <p:cNvPr id="5" name="Sunshine">
            <a:hlinkClick r:id="" action="ppaction://media"/>
            <a:extLst>
              <a:ext uri="{FF2B5EF4-FFF2-40B4-BE49-F238E27FC236}">
                <a16:creationId xmlns:a16="http://schemas.microsoft.com/office/drawing/2014/main" id="{70AC33F9-5A05-4AA9-9B3F-410F76B21FB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630" r="50998"/>
          <a:stretch>
            <a:fillRect/>
          </a:stretch>
        </p:blipFill>
        <p:spPr>
          <a:xfrm>
            <a:off x="4242000" y="1934250"/>
            <a:ext cx="3708000" cy="4263033"/>
          </a:xfrm>
        </p:spPr>
      </p:pic>
    </p:spTree>
    <p:extLst>
      <p:ext uri="{BB962C8B-B14F-4D97-AF65-F5344CB8AC3E}">
        <p14:creationId xmlns:p14="http://schemas.microsoft.com/office/powerpoint/2010/main" val="391871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B6C01-2902-4503-8B6D-B167D299F09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Saving your film is more complicated and your teacher will have these instructions.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B788E-5170-4553-9034-60AF8304D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0BC05-1DA1-4500-87F9-FB99DE8E8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514" y="1876246"/>
            <a:ext cx="5492972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8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16E9B-50DF-4A61-A7F1-5B073A14729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If you are making models you will need . . . 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292E9-AADC-473C-898F-46A9073C0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paper balls</a:t>
            </a:r>
            <a:endParaRPr lang="en-GB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little sticks</a:t>
            </a:r>
            <a:endParaRPr lang="en-GB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pipe cleaners</a:t>
            </a:r>
            <a:endParaRPr lang="en-GB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wool</a:t>
            </a:r>
            <a:endParaRPr lang="en-GB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felt and ribbon</a:t>
            </a:r>
            <a:endParaRPr lang="en-GB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buttons and shapes</a:t>
            </a:r>
            <a:endParaRPr lang="en-GB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7FE45-CCF0-45E9-A9C0-D557BA022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67" y="1490700"/>
            <a:ext cx="3315843" cy="4686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AA896D-E7BF-4EDE-8FDF-45B60DB66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210" y="1490700"/>
            <a:ext cx="3005590" cy="2328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3675FF-77A6-460B-9535-C2ACDEECD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210" y="3819526"/>
            <a:ext cx="3005589" cy="23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582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5692D-0131-4643-ABEB-8340EAE79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74E0C5-08F9-4AE0-AB74-2D6CEC36F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209" y="755930"/>
            <a:ext cx="3202282" cy="24003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94FDE3-449A-43E3-9373-D8E6ECBC4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43610" y="3551814"/>
            <a:ext cx="2891329" cy="2902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A0C2D3-1634-4F46-987A-F5CF426F1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716616" y="739821"/>
            <a:ext cx="3064540" cy="22947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419E38-FC73-41DD-B4CF-94FC88279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651" y="3419479"/>
            <a:ext cx="2944622" cy="30290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761E05-205E-4A99-A41C-B1241BDCCF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743553" y="848756"/>
            <a:ext cx="3932261" cy="2944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C2FC77-4CD5-4122-B857-76E67E0D07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690462" y="840471"/>
            <a:ext cx="3932261" cy="29491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EF8455-C6C8-4199-A7C6-61CC9A823BCF}"/>
              </a:ext>
            </a:extLst>
          </p:cNvPr>
          <p:cNvSpPr txBox="1"/>
          <p:nvPr/>
        </p:nvSpPr>
        <p:spPr>
          <a:xfrm>
            <a:off x="3735677" y="4192102"/>
            <a:ext cx="4886025" cy="22564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2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You will also need . . .</a:t>
            </a:r>
          </a:p>
          <a:p>
            <a:pPr marL="342900" lvl="0" indent="-342900" algn="ctr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lue and playdough</a:t>
            </a:r>
            <a:endParaRPr lang="en-GB" sz="20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cissors and paint</a:t>
            </a:r>
          </a:p>
          <a:p>
            <a:pPr marL="342900" lvl="0" indent="-342900" algn="ctr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paper and card</a:t>
            </a:r>
            <a:endParaRPr lang="en-GB" sz="20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and a </a:t>
            </a:r>
            <a:r>
              <a:rPr lang="en-US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black pen</a:t>
            </a: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839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3DFF6-5B17-4116-8918-20CEF049CED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Your story plan probably looks a bit like this . . .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8798B3-E860-4D7F-8A5E-6F7CF2EFF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7899" y="1763425"/>
            <a:ext cx="7562851" cy="40719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5F083C-9B11-45B5-A4CE-AE3350F23DBF}"/>
              </a:ext>
            </a:extLst>
          </p:cNvPr>
          <p:cNvSpPr txBox="1"/>
          <p:nvPr/>
        </p:nvSpPr>
        <p:spPr>
          <a:xfrm>
            <a:off x="3755231" y="5920223"/>
            <a:ext cx="468153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Crops growing in a field</a:t>
            </a:r>
            <a:endParaRPr lang="en-GB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618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5724A-5EBA-4FA2-BBB4-ACF51B58D9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To make the people . . .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06AD9C-D6C2-4D90-9E32-4ADDB545D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1910" y="365125"/>
            <a:ext cx="4161890" cy="5665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80B59B-4AC3-4670-BF28-4D89B2F86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239" y="1912268"/>
            <a:ext cx="4498935" cy="2281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FB6473-45CC-443B-B8CB-B9BB0A092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086" y="4414999"/>
            <a:ext cx="4347242" cy="179741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7C915D0-D4AC-4541-8DBF-D2647A520799}"/>
              </a:ext>
            </a:extLst>
          </p:cNvPr>
          <p:cNvCxnSpPr/>
          <p:nvPr/>
        </p:nvCxnSpPr>
        <p:spPr>
          <a:xfrm flipV="1">
            <a:off x="4551452" y="2720234"/>
            <a:ext cx="4376791" cy="783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0F5F17-66A2-4190-A20D-306E3BE3E467}"/>
              </a:ext>
            </a:extLst>
          </p:cNvPr>
          <p:cNvCxnSpPr/>
          <p:nvPr/>
        </p:nvCxnSpPr>
        <p:spPr>
          <a:xfrm>
            <a:off x="4551452" y="3678148"/>
            <a:ext cx="4376791" cy="380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2064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E237B-C3C1-429C-873C-FDB4F43005C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And then . . .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96B1D-1EBE-4A24-92DE-E10AC92CF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742" y="393450"/>
            <a:ext cx="4528547" cy="58087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EDCFFD-D254-42EB-94B0-4380952232EB}"/>
              </a:ext>
            </a:extLst>
          </p:cNvPr>
          <p:cNvSpPr txBox="1"/>
          <p:nvPr/>
        </p:nvSpPr>
        <p:spPr>
          <a:xfrm>
            <a:off x="1716215" y="3935199"/>
            <a:ext cx="4099388" cy="20621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Use wool for hair, felt for clothes and a button or playdough for feet.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4A22C4-C223-4BBE-BA1F-5C7A5268BE65}"/>
              </a:ext>
            </a:extLst>
          </p:cNvPr>
          <p:cNvSpPr txBox="1"/>
          <p:nvPr/>
        </p:nvSpPr>
        <p:spPr>
          <a:xfrm>
            <a:off x="1684963" y="1936746"/>
            <a:ext cx="4099388" cy="13542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Use a pipe cleaner for arms and hands.</a:t>
            </a:r>
          </a:p>
          <a:p>
            <a:pPr algn="ctr"/>
            <a:endParaRPr lang="en-US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5699A00-70E5-423D-A5EE-03A226E5B552}"/>
              </a:ext>
            </a:extLst>
          </p:cNvPr>
          <p:cNvCxnSpPr>
            <a:cxnSpLocks/>
          </p:cNvCxnSpPr>
          <p:nvPr/>
        </p:nvCxnSpPr>
        <p:spPr>
          <a:xfrm>
            <a:off x="5500312" y="2535933"/>
            <a:ext cx="4712200" cy="1512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8657595-B882-4467-BF4D-A4D9F127CD0B}"/>
              </a:ext>
            </a:extLst>
          </p:cNvPr>
          <p:cNvCxnSpPr>
            <a:cxnSpLocks/>
          </p:cNvCxnSpPr>
          <p:nvPr/>
        </p:nvCxnSpPr>
        <p:spPr>
          <a:xfrm flipV="1">
            <a:off x="5254567" y="4647205"/>
            <a:ext cx="3632579" cy="477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7222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71726-B270-47C3-8187-841B7D1F8A8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3A598D-36FD-4FDE-888E-E3159405F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   </a:t>
            </a:r>
          </a:p>
          <a:p>
            <a:pPr marL="0" indent="0">
              <a:buNone/>
            </a:pPr>
            <a:r>
              <a:rPr lang="en-US" sz="4400" dirty="0">
                <a:latin typeface="Comic Sans MS" panose="030F0702030302020204" pitchFamily="66" charset="0"/>
              </a:rPr>
              <a:t>Enjoy your film-making!</a:t>
            </a:r>
          </a:p>
          <a:p>
            <a:pPr marL="0" indent="0">
              <a:buNone/>
            </a:pPr>
            <a:endParaRPr lang="en-US" sz="4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B1AAE4F1-0EDC-4109-B500-C33F772AF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255" y="819150"/>
            <a:ext cx="3547281" cy="4852988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FF53CCE-6F16-44E9-BDCF-F913D2697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90" y="3538500"/>
            <a:ext cx="1302557" cy="162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71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1A888-1B50-4946-A0F9-5DAFEA645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1F555-F3B3-4815-B3BF-AC07A9F61A4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latin typeface="Comic Sans MS" panose="030F0702030302020204" pitchFamily="66" charset="0"/>
              </a:rPr>
              <a:t>Or something more complicated?</a:t>
            </a:r>
          </a:p>
          <a:p>
            <a:pPr marL="0" indent="0" algn="ctr">
              <a:buNone/>
            </a:pPr>
            <a:endParaRPr lang="en-US" sz="48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800">
                <a:latin typeface="Comic Sans MS" panose="030F0702030302020204" pitchFamily="66" charset="0"/>
              </a:rPr>
              <a:t>What are </a:t>
            </a:r>
            <a:r>
              <a:rPr lang="en-US" sz="4800" dirty="0">
                <a:latin typeface="Comic Sans MS" panose="030F0702030302020204" pitchFamily="66" charset="0"/>
              </a:rPr>
              <a:t>your stories about?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135764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238A1-8086-41FF-A130-6957998AF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90524"/>
            <a:ext cx="10515600" cy="1325563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     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B8B8A-22D0-490F-B5FC-9E0CCA099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26" y="2225675"/>
            <a:ext cx="10515600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C3BD5BA-0CAF-4231-9A48-DFCFB20AFA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140171"/>
              </p:ext>
            </p:extLst>
          </p:nvPr>
        </p:nvGraphicFramePr>
        <p:xfrm>
          <a:off x="704850" y="390524"/>
          <a:ext cx="10639425" cy="594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46475">
                  <a:extLst>
                    <a:ext uri="{9D8B030D-6E8A-4147-A177-3AD203B41FA5}">
                      <a16:colId xmlns:a16="http://schemas.microsoft.com/office/drawing/2014/main" val="1978366017"/>
                    </a:ext>
                  </a:extLst>
                </a:gridCol>
                <a:gridCol w="3546475">
                  <a:extLst>
                    <a:ext uri="{9D8B030D-6E8A-4147-A177-3AD203B41FA5}">
                      <a16:colId xmlns:a16="http://schemas.microsoft.com/office/drawing/2014/main" val="1164485867"/>
                    </a:ext>
                  </a:extLst>
                </a:gridCol>
                <a:gridCol w="3546475">
                  <a:extLst>
                    <a:ext uri="{9D8B030D-6E8A-4147-A177-3AD203B41FA5}">
                      <a16:colId xmlns:a16="http://schemas.microsoft.com/office/drawing/2014/main" val="4077034427"/>
                    </a:ext>
                  </a:extLst>
                </a:gridCol>
              </a:tblGrid>
              <a:tr h="1624328">
                <a:tc>
                  <a:txBody>
                    <a:bodyPr/>
                    <a:lstStyle/>
                    <a:p>
                      <a:r>
                        <a:rPr lang="en-US" dirty="0"/>
                        <a:t>1.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dirty="0">
                          <a:latin typeface="Comic Sans MS" panose="030F0702030302020204" pitchFamily="66" charset="0"/>
                        </a:rPr>
                        <a:t>Rubbish (bottle lids) are polluting a field. Nature (a sunflower) is unhappy.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dirty="0">
                          <a:latin typeface="Comic Sans MS" panose="030F0702030302020204" pitchFamily="66" charset="0"/>
                        </a:rPr>
                        <a:t>Two children arrive. They collect the bottle lids.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</a:t>
                      </a:r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r>
                        <a:rPr lang="en-GB" dirty="0">
                          <a:latin typeface="Comic Sans MS" panose="030F0702030302020204" pitchFamily="66" charset="0"/>
                        </a:rPr>
                        <a:t>They take them to a recycling plant and meet the recycling man.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28762"/>
                  </a:ext>
                </a:extLst>
              </a:tr>
              <a:tr h="1504633">
                <a:tc>
                  <a:txBody>
                    <a:bodyPr/>
                    <a:lstStyle/>
                    <a:p>
                      <a:r>
                        <a:rPr lang="en-US" dirty="0"/>
                        <a:t>4.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omic Sans MS" panose="030F0702030302020204" pitchFamily="66" charset="0"/>
                        </a:rPr>
                        <a:t>He takes them to the recycling machine it makes a watering can (a useful product).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</a:t>
                      </a:r>
                    </a:p>
                    <a:p>
                      <a:pPr algn="ctr"/>
                      <a:r>
                        <a:rPr lang="en-US" sz="8000" dirty="0"/>
                        <a:t>?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>
                          <a:latin typeface="Comic Sans MS" panose="030F0702030302020204" pitchFamily="66" charset="0"/>
                        </a:rPr>
                        <a:t>The children take the watering can back to the field and give it to another child. 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</a:t>
                      </a:r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r>
                        <a:rPr lang="en-GB" dirty="0">
                          <a:latin typeface="Comic Sans MS" panose="030F0702030302020204" pitchFamily="66" charset="0"/>
                        </a:rPr>
                        <a:t>The child waters the sunflower and Nature is happy.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69518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AF8B3C5-14E7-4EED-8AAD-D34DB3237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552" y="536937"/>
            <a:ext cx="2928098" cy="2035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B879E8-E4BC-4E9F-AE37-EA5CC451F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902" y="536936"/>
            <a:ext cx="2928097" cy="20448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E97E8E-757D-4CD1-9867-0B291C553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251" y="536936"/>
            <a:ext cx="2928097" cy="20704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4B40C7-11B2-4D7C-B48D-8557193E9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975" y="3648505"/>
            <a:ext cx="2943675" cy="17997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47B153-B027-44E1-B77B-52D8266894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4251" y="3648505"/>
            <a:ext cx="2928097" cy="199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89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5F7B4-E051-4ED2-AE32-CA971CE327E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So what do you do first?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D5D0A-AF8B-4786-97C4-4DB61ACE1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en-US" sz="3600" dirty="0">
              <a:latin typeface="Comic Sans MS" panose="030F0702030302020204" pitchFamily="66" charset="0"/>
            </a:endParaRPr>
          </a:p>
          <a:p>
            <a:r>
              <a:rPr lang="en-US" sz="3600" dirty="0">
                <a:latin typeface="Comic Sans MS" panose="030F0702030302020204" pitchFamily="66" charset="0"/>
              </a:rPr>
              <a:t>Look at your story – how many characters do you have?</a:t>
            </a:r>
          </a:p>
          <a:p>
            <a:endParaRPr lang="en-US" sz="3600" dirty="0">
              <a:latin typeface="Comic Sans MS" panose="030F0702030302020204" pitchFamily="66" charset="0"/>
            </a:endParaRPr>
          </a:p>
          <a:p>
            <a:r>
              <a:rPr lang="en-US" sz="3600" dirty="0">
                <a:latin typeface="Comic Sans MS" panose="030F0702030302020204" pitchFamily="66" charset="0"/>
              </a:rPr>
              <a:t>What props do you need?</a:t>
            </a:r>
          </a:p>
          <a:p>
            <a:endParaRPr lang="en-US" sz="3600" dirty="0">
              <a:latin typeface="Comic Sans MS" panose="030F0702030302020204" pitchFamily="66" charset="0"/>
            </a:endParaRPr>
          </a:p>
          <a:p>
            <a:r>
              <a:rPr lang="en-US" sz="3600" dirty="0">
                <a:latin typeface="Comic Sans MS" panose="030F0702030302020204" pitchFamily="66" charset="0"/>
              </a:rPr>
              <a:t>What can you use to make them?</a:t>
            </a:r>
            <a:endParaRPr lang="en-GB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705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A9845-F89D-4ACF-BAA7-C29E1E23F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1986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We started with the characters . . .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9B6EB-E98A-43E1-86B3-8C1306BB8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1285"/>
            <a:ext cx="10515600" cy="4351338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sz="3200" dirty="0">
                <a:latin typeface="Comic Sans MS" panose="030F0702030302020204" pitchFamily="66" charset="0"/>
              </a:rPr>
              <a:t>Three children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sz="3200" dirty="0">
                <a:latin typeface="Comic Sans MS" panose="030F0702030302020204" pitchFamily="66" charset="0"/>
              </a:rPr>
              <a:t>One recycling man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5E624D-F5F6-4F5C-AC8B-C7C6ABDBC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160" y="1781285"/>
            <a:ext cx="3094604" cy="21191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E852F0-7F62-4815-A2AE-97AD5AA18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764" y="1784985"/>
            <a:ext cx="3097036" cy="2115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242E1E-5E90-445F-B5F6-5ED027A92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159" y="3900478"/>
            <a:ext cx="3094603" cy="2192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793ED4-BE4B-48DD-B749-A9C41D03F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762" y="3900478"/>
            <a:ext cx="3094602" cy="219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78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BF34E-E7C8-4609-8959-9D50623B78F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We thought about the props . . .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91627-E606-4A84-B3E9-DC265EDC1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A recycling machine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Plastic bottle tops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A watering can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picture containing pink, indoor, plastic&#10;&#10;Description automatically generated">
            <a:extLst>
              <a:ext uri="{FF2B5EF4-FFF2-40B4-BE49-F238E27FC236}">
                <a16:creationId xmlns:a16="http://schemas.microsoft.com/office/drawing/2014/main" id="{0CD60D58-E2DB-42BB-9FCA-393A522DC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3" r="4555"/>
          <a:stretch/>
        </p:blipFill>
        <p:spPr>
          <a:xfrm>
            <a:off x="4613097" y="1520078"/>
            <a:ext cx="3437356" cy="4617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731FF-30E8-4707-8CEB-73A510858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443" y="1520078"/>
            <a:ext cx="3437357" cy="2576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B560C-C054-4728-8C1D-D8BF86C73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395386" y="3179385"/>
            <a:ext cx="2479470" cy="343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15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F3606-62CE-4252-8068-81ED51FEDB7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We thought about other props . . .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064C-5D5D-4E88-9364-2EF138F42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5145"/>
            <a:ext cx="10515600" cy="435133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548C65-3D1B-417D-9F6E-3886FCD55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33177" y="769520"/>
            <a:ext cx="3929001" cy="5318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1BD73C-1072-4AC1-9443-BFBA17C56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157" y="1464498"/>
            <a:ext cx="5196642" cy="3929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EF2817-C103-4D0E-B632-40CF06C090E9}"/>
              </a:ext>
            </a:extLst>
          </p:cNvPr>
          <p:cNvSpPr txBox="1"/>
          <p:nvPr/>
        </p:nvSpPr>
        <p:spPr>
          <a:xfrm>
            <a:off x="2692400" y="5393499"/>
            <a:ext cx="1374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A sun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E388B-4689-4F70-BF87-55732AA9D0C2}"/>
              </a:ext>
            </a:extLst>
          </p:cNvPr>
          <p:cNvSpPr txBox="1"/>
          <p:nvPr/>
        </p:nvSpPr>
        <p:spPr>
          <a:xfrm>
            <a:off x="7335520" y="5384735"/>
            <a:ext cx="301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A sunflower</a:t>
            </a:r>
            <a:endParaRPr lang="en-GB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439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45FE924EE0C144923EF41FAF992A31" ma:contentTypeVersion="13" ma:contentTypeDescription="Create a new document." ma:contentTypeScope="" ma:versionID="ac4115936211163441bf78a08bab36cd">
  <xsd:schema xmlns:xsd="http://www.w3.org/2001/XMLSchema" xmlns:xs="http://www.w3.org/2001/XMLSchema" xmlns:p="http://schemas.microsoft.com/office/2006/metadata/properties" xmlns:ns2="44bb4f67-3293-48a9-b405-743d7b5e4834" xmlns:ns3="4fc4d876-688b-4a8c-b16a-d5ddd562d196" targetNamespace="http://schemas.microsoft.com/office/2006/metadata/properties" ma:root="true" ma:fieldsID="823673286614062e210fc29b0e1e4caf" ns2:_="" ns3:_="">
    <xsd:import namespace="44bb4f67-3293-48a9-b405-743d7b5e4834"/>
    <xsd:import namespace="4fc4d876-688b-4a8c-b16a-d5ddd562d1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bb4f67-3293-48a9-b405-743d7b5e48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c4d876-688b-4a8c-b16a-d5ddd562d19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D45E8D0-4CAC-4676-91A3-33FC531AF94C}"/>
</file>

<file path=customXml/itemProps2.xml><?xml version="1.0" encoding="utf-8"?>
<ds:datastoreItem xmlns:ds="http://schemas.openxmlformats.org/officeDocument/2006/customXml" ds:itemID="{3649B5AC-A83B-46D1-9130-A47C53AF199A}"/>
</file>

<file path=customXml/itemProps3.xml><?xml version="1.0" encoding="utf-8"?>
<ds:datastoreItem xmlns:ds="http://schemas.openxmlformats.org/officeDocument/2006/customXml" ds:itemID="{FEE88774-ECCA-49C2-A026-F903EA31C4B2}"/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698</Words>
  <Application>Microsoft Office PowerPoint</Application>
  <PresentationFormat>Widescreen</PresentationFormat>
  <Paragraphs>173</Paragraphs>
  <Slides>32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Comic Sans MS</vt:lpstr>
      <vt:lpstr>Symbol</vt:lpstr>
      <vt:lpstr>Office Theme</vt:lpstr>
      <vt:lpstr> </vt:lpstr>
      <vt:lpstr>How to turn your story into a film . . . </vt:lpstr>
      <vt:lpstr>Your story plan probably looks a bit like this . . . </vt:lpstr>
      <vt:lpstr>PowerPoint Presentation</vt:lpstr>
      <vt:lpstr>      </vt:lpstr>
      <vt:lpstr>So what do you do first?</vt:lpstr>
      <vt:lpstr>We started with the characters . . . </vt:lpstr>
      <vt:lpstr>We thought about the props . . . </vt:lpstr>
      <vt:lpstr>We thought about other props . . .</vt:lpstr>
      <vt:lpstr>We thought about things we could not make but we could paint, like backdrops . . . </vt:lpstr>
      <vt:lpstr>And we added the props to the backdrop . . .</vt:lpstr>
      <vt:lpstr>We made some people . . .</vt:lpstr>
      <vt:lpstr>And we made a short film . . . </vt:lpstr>
      <vt:lpstr>And we added sound . . . </vt:lpstr>
      <vt:lpstr>And we decided we needed titles and credits . . . </vt:lpstr>
      <vt:lpstr>Farming Film</vt:lpstr>
      <vt:lpstr>But we missed something! What should come next?</vt:lpstr>
      <vt:lpstr>For the audio . . .</vt:lpstr>
      <vt:lpstr>If you are filming outside . . . </vt:lpstr>
      <vt:lpstr>For the film-making you will need to follow these instructions . . . </vt:lpstr>
      <vt:lpstr>Let’s do a demo of filming . . .</vt:lpstr>
      <vt:lpstr>Let’s do a demo of recording sound . . . </vt:lpstr>
      <vt:lpstr>What we learned . . .</vt:lpstr>
      <vt:lpstr>A shining sun . . . </vt:lpstr>
      <vt:lpstr>This is actually FOUR suns . . . </vt:lpstr>
      <vt:lpstr>A shining sun . . . </vt:lpstr>
      <vt:lpstr>Saving your film is more complicated and your teacher will have these instructions.</vt:lpstr>
      <vt:lpstr>If you are making models you will need . . . </vt:lpstr>
      <vt:lpstr>PowerPoint Presentation</vt:lpstr>
      <vt:lpstr>To make the people . . .</vt:lpstr>
      <vt:lpstr>And then . . 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Change the Story</dc:title>
  <dc:creator>Carolyn Drever</dc:creator>
  <cp:lastModifiedBy>Carolyn Drever</cp:lastModifiedBy>
  <cp:revision>5</cp:revision>
  <dcterms:created xsi:type="dcterms:W3CDTF">2021-06-17T19:30:15Z</dcterms:created>
  <dcterms:modified xsi:type="dcterms:W3CDTF">2021-07-08T15:39:50Z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0x010100C245FE924EE0C144923EF41FAF992A31</vt:lpwstr>
  </property>
</Properties>
</file>